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AD34-CB9A-4EF7-8C36-EB09D501AE19}" type="datetimeFigureOut">
              <a:rPr lang="nl-NL" smtClean="0"/>
              <a:t>15-9-2013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F5E61-FDF6-48FD-889C-76826D36528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-1" y="-2"/>
          <a:ext cx="9144000" cy="685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/>
                <a:gridCol w="3756247"/>
                <a:gridCol w="3048000"/>
              </a:tblGrid>
              <a:tr h="769581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dirty="0" smtClean="0">
                          <a:solidFill>
                            <a:schemeClr val="tx1"/>
                          </a:solidFill>
                        </a:rPr>
                        <a:t>Past </a:t>
                      </a:r>
                      <a:r>
                        <a:rPr lang="nl-NL" sz="2400" dirty="0" err="1" smtClean="0">
                          <a:solidFill>
                            <a:schemeClr val="tx1"/>
                          </a:solidFill>
                        </a:rPr>
                        <a:t>simple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dirty="0" smtClean="0">
                          <a:solidFill>
                            <a:schemeClr val="tx1"/>
                          </a:solidFill>
                        </a:rPr>
                        <a:t>Present perfect </a:t>
                      </a:r>
                      <a:r>
                        <a:rPr lang="nl-NL" sz="2400" dirty="0" err="1" smtClean="0">
                          <a:solidFill>
                            <a:schemeClr val="tx1"/>
                          </a:solidFill>
                        </a:rPr>
                        <a:t>simple</a:t>
                      </a:r>
                      <a:endParaRPr lang="nl-NL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69581">
                <a:tc>
                  <a:txBody>
                    <a:bodyPr/>
                    <a:lstStyle/>
                    <a:p>
                      <a:r>
                        <a:rPr lang="nl-NL" b="1" dirty="0" smtClean="0"/>
                        <a:t>FORM(FORMULA)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nl-NL" b="1" dirty="0" err="1" smtClean="0">
                          <a:solidFill>
                            <a:srgbClr val="FFFF00"/>
                          </a:solidFill>
                        </a:rPr>
                        <a:t>verb</a:t>
                      </a:r>
                      <a:r>
                        <a:rPr lang="nl-NL" b="1" dirty="0" smtClean="0">
                          <a:solidFill>
                            <a:srgbClr val="FFFF00"/>
                          </a:solidFill>
                        </a:rPr>
                        <a:t> + </a:t>
                      </a:r>
                      <a:r>
                        <a:rPr lang="nl-NL" b="1" u="sng" dirty="0" err="1" smtClean="0">
                          <a:solidFill>
                            <a:srgbClr val="FFFF00"/>
                          </a:solidFill>
                        </a:rPr>
                        <a:t>ed</a:t>
                      </a:r>
                      <a:endParaRPr lang="nl-NL" b="1" u="sng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nl-NL" b="1" dirty="0" err="1" smtClean="0">
                          <a:solidFill>
                            <a:srgbClr val="7030A0"/>
                          </a:solidFill>
                        </a:rPr>
                        <a:t>irregular</a:t>
                      </a:r>
                      <a:r>
                        <a:rPr lang="nl-NL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nl-NL" b="1" baseline="0" dirty="0" err="1" smtClean="0">
                          <a:solidFill>
                            <a:srgbClr val="7030A0"/>
                          </a:solidFill>
                        </a:rPr>
                        <a:t>verb</a:t>
                      </a:r>
                      <a:r>
                        <a:rPr lang="nl-NL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nl-NL" baseline="0" dirty="0" smtClean="0"/>
                        <a:t>(go – </a:t>
                      </a:r>
                      <a:r>
                        <a:rPr lang="nl-NL" b="1" baseline="0" dirty="0" smtClean="0">
                          <a:solidFill>
                            <a:srgbClr val="7030A0"/>
                          </a:solidFill>
                        </a:rPr>
                        <a:t>went</a:t>
                      </a:r>
                      <a:r>
                        <a:rPr lang="nl-NL" baseline="0" dirty="0" smtClean="0"/>
                        <a:t> - </a:t>
                      </a:r>
                      <a:r>
                        <a:rPr lang="nl-NL" baseline="0" dirty="0" err="1" smtClean="0"/>
                        <a:t>gone</a:t>
                      </a:r>
                      <a:r>
                        <a:rPr lang="nl-NL" baseline="0" dirty="0" smtClean="0"/>
                        <a:t>)</a:t>
                      </a:r>
                      <a:endParaRPr lang="nl-N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have/has</a:t>
                      </a:r>
                      <a:r>
                        <a:rPr lang="nl-NL" dirty="0" smtClean="0"/>
                        <a:t> + </a:t>
                      </a:r>
                      <a:r>
                        <a:rPr lang="nl-NL" b="1" u="sng" dirty="0" smtClean="0">
                          <a:solidFill>
                            <a:srgbClr val="FF0000"/>
                          </a:solidFill>
                        </a:rPr>
                        <a:t>past </a:t>
                      </a:r>
                      <a:r>
                        <a:rPr lang="nl-NL" b="1" u="sng" dirty="0" err="1" smtClean="0">
                          <a:solidFill>
                            <a:srgbClr val="FF0000"/>
                          </a:solidFill>
                        </a:rPr>
                        <a:t>participle</a:t>
                      </a:r>
                      <a:endParaRPr lang="nl-NL" b="1" u="sng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69581">
                <a:tc rowSpan="2">
                  <a:txBody>
                    <a:bodyPr/>
                    <a:lstStyle/>
                    <a:p>
                      <a:r>
                        <a:rPr lang="nl-NL" b="1" dirty="0" smtClean="0"/>
                        <a:t>EXAMPLE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 </a:t>
                      </a:r>
                      <a:r>
                        <a:rPr lang="nl-NL" b="1" dirty="0" err="1" smtClean="0">
                          <a:solidFill>
                            <a:srgbClr val="FFFF00"/>
                          </a:solidFill>
                        </a:rPr>
                        <a:t>paint</a:t>
                      </a:r>
                      <a:r>
                        <a:rPr lang="nl-NL" b="1" u="sng" dirty="0" err="1" smtClean="0">
                          <a:solidFill>
                            <a:srgbClr val="FFFF00"/>
                          </a:solidFill>
                        </a:rPr>
                        <a:t>ed</a:t>
                      </a:r>
                      <a:r>
                        <a:rPr lang="nl-NL" u="sng" dirty="0" smtClean="0"/>
                        <a:t> </a:t>
                      </a:r>
                      <a:r>
                        <a:rPr lang="nl-NL" dirty="0" smtClean="0"/>
                        <a:t>the house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yellow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i="1" baseline="0" dirty="0" smtClean="0"/>
                        <a:t>a </a:t>
                      </a:r>
                      <a:r>
                        <a:rPr lang="nl-NL" i="1" baseline="0" dirty="0" err="1" smtClean="0"/>
                        <a:t>year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ago</a:t>
                      </a:r>
                      <a:r>
                        <a:rPr lang="nl-NL" baseline="0" dirty="0" smtClean="0"/>
                        <a:t>.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 </a:t>
                      </a:r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nl-NL" dirty="0" smtClean="0"/>
                        <a:t> </a:t>
                      </a:r>
                      <a:r>
                        <a:rPr lang="nl-NL" b="1" u="sng" dirty="0" err="1" smtClean="0">
                          <a:solidFill>
                            <a:srgbClr val="FF0000"/>
                          </a:solidFill>
                        </a:rPr>
                        <a:t>painted</a:t>
                      </a:r>
                      <a:r>
                        <a:rPr lang="nl-NL" baseline="0" dirty="0" smtClean="0"/>
                        <a:t> the house </a:t>
                      </a:r>
                      <a:r>
                        <a:rPr lang="nl-NL" baseline="0" dirty="0" err="1" smtClean="0"/>
                        <a:t>yellow</a:t>
                      </a:r>
                      <a:r>
                        <a:rPr lang="nl-NL" baseline="0" dirty="0" smtClean="0"/>
                        <a:t>.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69581">
                <a:tc vMerge="1">
                  <a:txBody>
                    <a:bodyPr/>
                    <a:lstStyle/>
                    <a:p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 </a:t>
                      </a:r>
                      <a:r>
                        <a:rPr lang="nl-NL" b="1" dirty="0" smtClean="0">
                          <a:solidFill>
                            <a:srgbClr val="7030A0"/>
                          </a:solidFill>
                        </a:rPr>
                        <a:t>had</a:t>
                      </a:r>
                      <a:r>
                        <a:rPr lang="nl-NL" dirty="0" smtClean="0"/>
                        <a:t> a bad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fall</a:t>
                      </a:r>
                      <a:r>
                        <a:rPr lang="nl-NL" baseline="0" dirty="0" smtClean="0"/>
                        <a:t> in rugby </a:t>
                      </a:r>
                      <a:r>
                        <a:rPr lang="nl-NL" i="1" baseline="0" dirty="0" err="1" smtClean="0"/>
                        <a:t>yesterday</a:t>
                      </a:r>
                      <a:r>
                        <a:rPr lang="nl-NL" dirty="0" smtClean="0"/>
                        <a:t>.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I’</a:t>
                      </a:r>
                      <a:r>
                        <a:rPr lang="nl-NL" b="1" dirty="0" err="1" smtClean="0">
                          <a:solidFill>
                            <a:srgbClr val="FF0000"/>
                          </a:solidFill>
                        </a:rPr>
                        <a:t>ve</a:t>
                      </a:r>
                      <a:r>
                        <a:rPr lang="nl-NL" dirty="0" smtClean="0"/>
                        <a:t> </a:t>
                      </a:r>
                      <a:r>
                        <a:rPr lang="nl-NL" i="1" dirty="0" err="1" smtClean="0"/>
                        <a:t>never</a:t>
                      </a:r>
                      <a:r>
                        <a:rPr lang="nl-NL" dirty="0" smtClean="0"/>
                        <a:t> </a:t>
                      </a:r>
                      <a:r>
                        <a:rPr lang="nl-NL" b="1" u="sng" dirty="0" smtClean="0">
                          <a:solidFill>
                            <a:srgbClr val="FF0000"/>
                          </a:solidFill>
                        </a:rPr>
                        <a:t>had</a:t>
                      </a:r>
                      <a:r>
                        <a:rPr lang="nl-NL" baseline="0" dirty="0" smtClean="0"/>
                        <a:t> a bad </a:t>
                      </a:r>
                      <a:r>
                        <a:rPr lang="nl-NL" baseline="0" dirty="0" err="1" smtClean="0"/>
                        <a:t>fall</a:t>
                      </a:r>
                      <a:r>
                        <a:rPr lang="nl-NL" baseline="0" dirty="0" smtClean="0"/>
                        <a:t> in rugby!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686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WHEN</a:t>
                      </a:r>
                      <a:endParaRPr lang="nl-NL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An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event</a:t>
                      </a:r>
                      <a:r>
                        <a:rPr lang="nl-NL" baseline="0" dirty="0" smtClean="0"/>
                        <a:t> in the past </a:t>
                      </a:r>
                      <a:r>
                        <a:rPr lang="nl-NL" baseline="0" dirty="0" err="1" smtClean="0"/>
                        <a:t>which</a:t>
                      </a:r>
                      <a:r>
                        <a:rPr lang="nl-NL" baseline="0" dirty="0" smtClean="0"/>
                        <a:t> is FINISHED.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An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event</a:t>
                      </a:r>
                      <a:r>
                        <a:rPr lang="nl-NL" dirty="0" smtClean="0"/>
                        <a:t> in the past </a:t>
                      </a:r>
                      <a:r>
                        <a:rPr lang="nl-NL" dirty="0" err="1" smtClean="0"/>
                        <a:t>which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still</a:t>
                      </a:r>
                      <a:r>
                        <a:rPr lang="nl-NL" dirty="0" smtClean="0"/>
                        <a:t> has a </a:t>
                      </a:r>
                      <a:r>
                        <a:rPr lang="nl-NL" dirty="0" err="1" smtClean="0"/>
                        <a:t>connection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with</a:t>
                      </a:r>
                      <a:r>
                        <a:rPr lang="nl-NL" dirty="0" smtClean="0"/>
                        <a:t> the present.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69581">
                <a:tc>
                  <a:txBody>
                    <a:bodyPr/>
                    <a:lstStyle/>
                    <a:p>
                      <a:r>
                        <a:rPr lang="nl-NL" b="1" dirty="0" smtClean="0"/>
                        <a:t>DIFFERENCE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There’s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usually</a:t>
                      </a:r>
                      <a:r>
                        <a:rPr lang="nl-NL" dirty="0" smtClean="0"/>
                        <a:t> </a:t>
                      </a:r>
                      <a:r>
                        <a:rPr lang="nl-NL" b="0" u="sng" dirty="0" err="1" smtClean="0"/>
                        <a:t>an</a:t>
                      </a:r>
                      <a:r>
                        <a:rPr lang="nl-NL" b="0" u="sng" baseline="0" dirty="0" smtClean="0"/>
                        <a:t> indicator of the past </a:t>
                      </a:r>
                      <a:r>
                        <a:rPr lang="nl-NL" b="0" u="sng" baseline="0" dirty="0" err="1" smtClean="0"/>
                        <a:t>tense</a:t>
                      </a:r>
                      <a:endParaRPr lang="nl-NL" b="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There’s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usually</a:t>
                      </a:r>
                      <a:r>
                        <a:rPr lang="nl-NL" dirty="0" smtClean="0"/>
                        <a:t> </a:t>
                      </a:r>
                      <a:r>
                        <a:rPr lang="nl-NL" u="sng" dirty="0" err="1" smtClean="0"/>
                        <a:t>no</a:t>
                      </a:r>
                      <a:r>
                        <a:rPr lang="nl-NL" u="sng" dirty="0" smtClean="0"/>
                        <a:t> time indicator.</a:t>
                      </a:r>
                      <a:r>
                        <a:rPr lang="nl-NL" u="sng" baseline="0" dirty="0" smtClean="0"/>
                        <a:t> </a:t>
                      </a:r>
                      <a:endParaRPr lang="nl-NL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62347">
                <a:tc>
                  <a:txBody>
                    <a:bodyPr/>
                    <a:lstStyle/>
                    <a:p>
                      <a:r>
                        <a:rPr lang="nl-NL" b="1" dirty="0" smtClean="0"/>
                        <a:t>TIME</a:t>
                      </a:r>
                      <a:r>
                        <a:rPr lang="nl-NL" b="1" baseline="0" dirty="0" smtClean="0"/>
                        <a:t> EXPRESSIONS</a:t>
                      </a:r>
                    </a:p>
                    <a:p>
                      <a:r>
                        <a:rPr lang="nl-NL" sz="1600" b="1" i="1" baseline="0" dirty="0" err="1" smtClean="0"/>
                        <a:t>When</a:t>
                      </a:r>
                      <a:r>
                        <a:rPr lang="nl-NL" sz="1600" b="1" i="1" baseline="0" dirty="0" smtClean="0"/>
                        <a:t> </a:t>
                      </a:r>
                      <a:r>
                        <a:rPr lang="nl-NL" sz="1600" b="1" i="1" baseline="0" dirty="0" err="1" smtClean="0"/>
                        <a:t>you</a:t>
                      </a:r>
                      <a:r>
                        <a:rPr lang="nl-NL" sz="1600" b="1" i="1" baseline="0" dirty="0" smtClean="0"/>
                        <a:t> </a:t>
                      </a:r>
                      <a:r>
                        <a:rPr lang="nl-NL" sz="1600" b="1" i="1" baseline="0" dirty="0" err="1" smtClean="0"/>
                        <a:t>see</a:t>
                      </a:r>
                      <a:r>
                        <a:rPr lang="nl-NL" sz="1600" b="1" i="1" baseline="0" dirty="0" smtClean="0"/>
                        <a:t> these </a:t>
                      </a:r>
                      <a:r>
                        <a:rPr lang="nl-NL" sz="1600" b="1" i="1" baseline="0" dirty="0" err="1" smtClean="0"/>
                        <a:t>words</a:t>
                      </a:r>
                      <a:r>
                        <a:rPr lang="nl-NL" sz="1600" b="1" i="1" baseline="0" dirty="0" smtClean="0"/>
                        <a:t>, </a:t>
                      </a:r>
                      <a:r>
                        <a:rPr lang="nl-NL" sz="1600" b="1" i="1" baseline="0" dirty="0" err="1" smtClean="0"/>
                        <a:t>it’s</a:t>
                      </a:r>
                      <a:r>
                        <a:rPr lang="nl-NL" sz="1600" b="1" i="1" baseline="0" dirty="0" smtClean="0"/>
                        <a:t> </a:t>
                      </a:r>
                      <a:r>
                        <a:rPr lang="nl-NL" sz="1600" b="1" i="1" baseline="0" dirty="0" err="1" smtClean="0"/>
                        <a:t>automatically</a:t>
                      </a:r>
                      <a:r>
                        <a:rPr lang="nl-NL" sz="1600" b="1" i="1" baseline="0" dirty="0" smtClean="0"/>
                        <a:t> </a:t>
                      </a:r>
                      <a:r>
                        <a:rPr lang="nl-NL" sz="1600" b="1" i="1" baseline="0" dirty="0" err="1" smtClean="0"/>
                        <a:t>this</a:t>
                      </a:r>
                      <a:r>
                        <a:rPr lang="nl-NL" sz="1600" b="1" i="1" baseline="0" dirty="0" smtClean="0"/>
                        <a:t> </a:t>
                      </a:r>
                      <a:r>
                        <a:rPr lang="nl-NL" sz="1600" b="1" i="1" baseline="0" dirty="0" err="1" smtClean="0"/>
                        <a:t>tense</a:t>
                      </a:r>
                      <a:r>
                        <a:rPr lang="nl-NL" sz="1600" b="1" i="1" baseline="0" dirty="0" smtClean="0"/>
                        <a:t>. </a:t>
                      </a:r>
                      <a:endParaRPr lang="nl-NL" sz="16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smtClean="0"/>
                        <a:t>last week, a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year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ago</a:t>
                      </a:r>
                      <a:r>
                        <a:rPr lang="nl-NL" i="1" baseline="0" dirty="0" smtClean="0"/>
                        <a:t>, in </a:t>
                      </a:r>
                      <a:r>
                        <a:rPr lang="nl-NL" i="1" baseline="0" dirty="0" err="1" smtClean="0"/>
                        <a:t>June</a:t>
                      </a:r>
                      <a:r>
                        <a:rPr lang="nl-NL" i="1" baseline="0" dirty="0" smtClean="0"/>
                        <a:t>, </a:t>
                      </a:r>
                      <a:r>
                        <a:rPr lang="nl-NL" i="1" baseline="0" dirty="0" err="1" smtClean="0"/>
                        <a:t>yesterday</a:t>
                      </a:r>
                      <a:endParaRPr lang="nl-N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err="1" smtClean="0"/>
                        <a:t>for</a:t>
                      </a:r>
                      <a:r>
                        <a:rPr lang="nl-NL" i="1" dirty="0" smtClean="0"/>
                        <a:t>, </a:t>
                      </a:r>
                      <a:r>
                        <a:rPr lang="nl-NL" i="1" dirty="0" err="1" smtClean="0"/>
                        <a:t>yet</a:t>
                      </a:r>
                      <a:r>
                        <a:rPr lang="nl-NL" i="1" dirty="0" smtClean="0"/>
                        <a:t>, </a:t>
                      </a:r>
                      <a:r>
                        <a:rPr lang="nl-NL" i="1" dirty="0" err="1" smtClean="0"/>
                        <a:t>never</a:t>
                      </a:r>
                      <a:r>
                        <a:rPr lang="nl-NL" i="1" dirty="0" smtClean="0"/>
                        <a:t>, ever, </a:t>
                      </a:r>
                      <a:r>
                        <a:rPr lang="nl-NL" i="1" dirty="0" err="1" smtClean="0"/>
                        <a:t>just</a:t>
                      </a:r>
                      <a:r>
                        <a:rPr lang="nl-NL" i="1" dirty="0" smtClean="0"/>
                        <a:t>,</a:t>
                      </a:r>
                      <a:r>
                        <a:rPr lang="nl-NL" i="1" baseline="0" dirty="0" smtClean="0"/>
                        <a:t> </a:t>
                      </a:r>
                      <a:r>
                        <a:rPr lang="nl-NL" i="1" baseline="0" dirty="0" err="1" smtClean="0"/>
                        <a:t>already</a:t>
                      </a:r>
                      <a:r>
                        <a:rPr lang="nl-NL" i="1" baseline="0" dirty="0" smtClean="0"/>
                        <a:t>, </a:t>
                      </a:r>
                      <a:r>
                        <a:rPr lang="nl-NL" i="1" baseline="0" dirty="0" err="1" smtClean="0"/>
                        <a:t>since</a:t>
                      </a:r>
                      <a:r>
                        <a:rPr lang="nl-NL" i="1" baseline="0" dirty="0" smtClean="0"/>
                        <a:t> (FYNE JAS)</a:t>
                      </a:r>
                      <a:endParaRPr lang="nl-N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79129">
                <a:tc>
                  <a:txBody>
                    <a:bodyPr/>
                    <a:lstStyle/>
                    <a:p>
                      <a:r>
                        <a:rPr lang="nl-NL" b="1" dirty="0" err="1" smtClean="0"/>
                        <a:t>Why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/>
                        <a:t>it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/>
                        <a:t>can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/>
                        <a:t>be</a:t>
                      </a:r>
                      <a:r>
                        <a:rPr lang="nl-NL" b="1" baseline="0" dirty="0" smtClean="0"/>
                        <a:t> </a:t>
                      </a:r>
                      <a:r>
                        <a:rPr lang="nl-NL" b="1" baseline="0" dirty="0" err="1" smtClean="0"/>
                        <a:t>difficult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dirty="0" smtClean="0"/>
                        <a:t>In the</a:t>
                      </a:r>
                      <a:r>
                        <a:rPr lang="nl-NL" baseline="0" dirty="0" smtClean="0"/>
                        <a:t> Dutch </a:t>
                      </a:r>
                      <a:r>
                        <a:rPr lang="nl-NL" baseline="0" dirty="0" err="1" smtClean="0"/>
                        <a:t>language</a:t>
                      </a:r>
                      <a:r>
                        <a:rPr lang="nl-NL" baseline="0" dirty="0" smtClean="0"/>
                        <a:t>, we </a:t>
                      </a:r>
                      <a:r>
                        <a:rPr lang="nl-NL" baseline="0" dirty="0" err="1" smtClean="0"/>
                        <a:t>can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use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both</a:t>
                      </a:r>
                      <a:r>
                        <a:rPr lang="nl-NL" baseline="0" dirty="0" smtClean="0"/>
                        <a:t> of the </a:t>
                      </a:r>
                      <a:r>
                        <a:rPr lang="nl-NL" baseline="0" dirty="0" err="1" smtClean="0"/>
                        <a:t>tenses</a:t>
                      </a:r>
                      <a:r>
                        <a:rPr lang="nl-NL" baseline="0" dirty="0" smtClean="0"/>
                        <a:t> and </a:t>
                      </a:r>
                      <a:r>
                        <a:rPr lang="nl-NL" baseline="0" dirty="0" err="1" smtClean="0"/>
                        <a:t>it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doesn’t</a:t>
                      </a:r>
                      <a:r>
                        <a:rPr lang="nl-NL" baseline="0" dirty="0" smtClean="0"/>
                        <a:t> matter. (Ik verfde het huis geel  - Ik heb het huis geel geverfd.)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5" name="Wolkvormige toelichting 4"/>
          <p:cNvSpPr/>
          <p:nvPr/>
        </p:nvSpPr>
        <p:spPr>
          <a:xfrm>
            <a:off x="6228184" y="1052736"/>
            <a:ext cx="1440160" cy="504056"/>
          </a:xfrm>
          <a:prstGeom prst="cloudCallout">
            <a:avLst>
              <a:gd name="adj1" fmla="val 63173"/>
              <a:gd name="adj2" fmla="val -420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100" dirty="0" smtClean="0"/>
              <a:t>Voltooid deelwoord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176</Words>
  <Application>Microsoft Office PowerPoint</Application>
  <PresentationFormat>Diavoorstelling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7</cp:revision>
  <dcterms:created xsi:type="dcterms:W3CDTF">2013-09-15T15:09:38Z</dcterms:created>
  <dcterms:modified xsi:type="dcterms:W3CDTF">2013-09-15T16:04:09Z</dcterms:modified>
</cp:coreProperties>
</file>